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60" r:id="rId5"/>
    <p:sldMasterId id="2147483673" r:id="rId6"/>
  </p:sldMasterIdLst>
  <p:notesMasterIdLst>
    <p:notesMasterId r:id="rId22"/>
  </p:notesMasterIdLst>
  <p:sldIdLst>
    <p:sldId id="256" r:id="rId7"/>
    <p:sldId id="281" r:id="rId8"/>
    <p:sldId id="260" r:id="rId9"/>
    <p:sldId id="261" r:id="rId10"/>
    <p:sldId id="282" r:id="rId11"/>
    <p:sldId id="262" r:id="rId12"/>
    <p:sldId id="275" r:id="rId13"/>
    <p:sldId id="278" r:id="rId14"/>
    <p:sldId id="267" r:id="rId15"/>
    <p:sldId id="279" r:id="rId16"/>
    <p:sldId id="280" r:id="rId17"/>
    <p:sldId id="277" r:id="rId18"/>
    <p:sldId id="265" r:id="rId19"/>
    <p:sldId id="263" r:id="rId20"/>
    <p:sldId id="266" r:id="rId21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569117-0253-4063-BDCE-FEA81C495F51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CA1CDF-B086-4EDC-A498-51957B7D1E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6505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A1CDF-B086-4EDC-A498-51957B7D1EB1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3225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A1CDF-B086-4EDC-A498-51957B7D1EB1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5118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1816769"/>
            <a:ext cx="7886700" cy="1729289"/>
          </a:xfrm>
        </p:spPr>
        <p:txBody>
          <a:bodyPr anchor="b">
            <a:noAutofit/>
          </a:bodyPr>
          <a:lstStyle>
            <a:lvl1pPr algn="l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3987046"/>
            <a:ext cx="6858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0352-FC4C-4D7C-BC0D-F00393C21839}" type="datetime1">
              <a:rPr lang="en-AU" smtClean="0"/>
              <a:t>10/02/2021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Add presentation title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8093-8BF8-4BF4-AC2A-E226E529FA62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40859"/>
            <a:ext cx="2526106" cy="654490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609599" y="3561767"/>
            <a:ext cx="7905751" cy="385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2398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CA50-8378-4769-ABAA-D48ABD9113CE}" type="datetime1">
              <a:rPr lang="en-AU" smtClean="0"/>
              <a:t>10/02/2021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Add presentation title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6C2-AD0A-47B1-87B8-8823CEABB73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1879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31763"/>
            <a:ext cx="3867150" cy="4351338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31763"/>
            <a:ext cx="3867150" cy="43513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F7EFF-8449-465F-B626-3FD9F25C8E6F}" type="datetime1">
              <a:rPr lang="en-AU" smtClean="0"/>
              <a:t>10/02/2021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Add presentation title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6C2-AD0A-47B1-87B8-8823CEABB73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1538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1616-19C7-4E38-9A13-233F39EC0DD0}" type="datetime1">
              <a:rPr lang="en-AU" smtClean="0"/>
              <a:t>10/02/2021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Add presentation title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6C2-AD0A-47B1-87B8-8823CEABB73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9466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98AF-2D3F-4A72-B7CB-817A3735C49E}" type="datetime1">
              <a:rPr lang="en-AU" smtClean="0"/>
              <a:t>10/02/2021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Add presentation title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6C2-AD0A-47B1-87B8-8823CEABB73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0311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68D0A-0F7D-4727-B2DC-CAE79FE82124}" type="datetime1">
              <a:rPr lang="en-AU" smtClean="0"/>
              <a:t>10/02/2021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Add presentation title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8093-8BF8-4BF4-AC2A-E226E529FA6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33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716379"/>
            <a:ext cx="7886700" cy="1373272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4B1CD-0340-40B0-B581-3772C3DA5B2E}" type="datetime1">
              <a:rPr lang="en-AU" smtClean="0"/>
              <a:t>10/02/2021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Add presentation title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8093-8BF8-4BF4-AC2A-E226E529FA62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9599" y="4582681"/>
            <a:ext cx="7920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2726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716379"/>
            <a:ext cx="7886700" cy="1373272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72730-944E-48F0-A209-8A595AA1B940}" type="datetime1">
              <a:rPr lang="en-AU" smtClean="0"/>
              <a:t>10/02/2021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Add presentation title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8093-8BF8-4BF4-AC2A-E226E529FA62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9599" y="4582681"/>
            <a:ext cx="7920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70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</p:spPr>
        <p:txBody>
          <a:bodyPr anchor="b" anchorCtr="0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Contact us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9BB2-2816-47AD-8195-E867B448AB5C}" type="datetime1">
              <a:rPr lang="en-AU" smtClean="0"/>
              <a:t>10/02/2021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Add presentation title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8093-8BF8-4BF4-AC2A-E226E529FA62}" type="slidenum">
              <a:rPr lang="en-AU" smtClean="0"/>
              <a:t>‹#›</a:t>
            </a:fld>
            <a:endParaRPr lang="en-AU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707105"/>
            <a:ext cx="7886700" cy="3296820"/>
          </a:xfrm>
        </p:spPr>
        <p:txBody>
          <a:bodyPr>
            <a:noAutofit/>
          </a:bodyPr>
          <a:lstStyle>
            <a:lvl1pPr marL="0" indent="0">
              <a:spcBef>
                <a:spcPct val="0"/>
              </a:spcBef>
              <a:spcAft>
                <a:spcPts val="0"/>
              </a:spcAft>
              <a:buNone/>
              <a:defRPr sz="2800"/>
            </a:lvl1pPr>
          </a:lstStyle>
          <a:p>
            <a:pPr marL="0" indent="0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AU" sz="2400" b="1" dirty="0" smtClean="0">
                <a:ea typeface="ＭＳ Ｐゴシック" charset="0"/>
              </a:rPr>
              <a:t>Name</a:t>
            </a:r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AU" sz="2400" b="1" dirty="0" smtClean="0">
                <a:ea typeface="ＭＳ Ｐゴシック" charset="0"/>
              </a:rPr>
              <a:t>Division</a:t>
            </a:r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AU" sz="2400" dirty="0" smtClean="0">
                <a:ea typeface="ＭＳ Ｐゴシック" charset="0"/>
              </a:rPr>
              <a:t>Phone: +61 2 6213 6000</a:t>
            </a: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AU" sz="2400" dirty="0" smtClean="0"/>
              <a:t>Industry House, 10 </a:t>
            </a:r>
            <a:r>
              <a:rPr lang="en-AU" sz="2400" dirty="0" err="1" smtClean="0"/>
              <a:t>Binara</a:t>
            </a:r>
            <a:r>
              <a:rPr lang="en-AU" sz="2400" dirty="0" smtClean="0"/>
              <a:t> Street</a:t>
            </a: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AU" sz="2400" dirty="0" smtClean="0"/>
              <a:t>Canberra ACT 2601</a:t>
            </a:r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AU" sz="2400" dirty="0" smtClean="0"/>
              <a:t>GPO Box 2013 Canberra ACT 2601</a:t>
            </a:r>
            <a:endParaRPr lang="en-AU" sz="2400" dirty="0" smtClean="0">
              <a:ea typeface="ＭＳ Ｐゴシック" charset="0"/>
            </a:endParaRPr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AU" sz="2400" b="1" dirty="0" smtClean="0">
                <a:ea typeface="ＭＳ Ｐゴシック" charset="0"/>
              </a:rPr>
              <a:t>industry.gov.au</a:t>
            </a:r>
          </a:p>
        </p:txBody>
      </p:sp>
    </p:spTree>
    <p:extLst>
      <p:ext uri="{BB962C8B-B14F-4D97-AF65-F5344CB8AC3E}">
        <p14:creationId xmlns:p14="http://schemas.microsoft.com/office/powerpoint/2010/main" val="167387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FCAF-4751-421D-82F8-FB8B6105EBE8}" type="datetime1">
              <a:rPr lang="en-AU" smtClean="0"/>
              <a:t>10/02/2021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Add presentation title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8093-8BF8-4BF4-AC2A-E226E529FA62}" type="slidenum">
              <a:rPr lang="en-AU" smtClean="0"/>
              <a:t>‹#›</a:t>
            </a:fld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2479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98AF-2D3F-4A72-B7CB-817A3735C49E}" type="datetime1">
              <a:rPr lang="en-AU" smtClean="0"/>
              <a:t>10/02/2021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Add presentation title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6C2-AD0A-47B1-87B8-8823CEABB73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8016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31763"/>
            <a:ext cx="3867150" cy="4351338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31763"/>
            <a:ext cx="3867150" cy="43513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F7EFF-8449-465F-B626-3FD9F25C8E6F}" type="datetime1">
              <a:rPr lang="en-AU" smtClean="0"/>
              <a:t>10/02/2021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Add presentation title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6C2-AD0A-47B1-87B8-8823CEABB73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7600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40614"/>
            <a:ext cx="7886700" cy="43513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C3A65-BA76-40F9-9D0F-569340985753}" type="datetime1">
              <a:rPr lang="en-AU" smtClean="0"/>
              <a:t>10/02/2021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Add presentation title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6C2-AD0A-47B1-87B8-8823CEABB73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3390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283E"/>
              </a:gs>
              <a:gs pos="52000">
                <a:srgbClr val="005677"/>
              </a:gs>
              <a:gs pos="100000">
                <a:srgbClr val="1B959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83F5FDC7-7391-4268-9A4A-EF70E2BA68F3}" type="datetime1">
              <a:rPr lang="en-AU" smtClean="0"/>
              <a:t>10/02/2021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Add presentation title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B38093-8BF8-4BF4-AC2A-E226E529FA6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3505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2" r:id="rId4"/>
    <p:sldLayoutId id="2147483666" r:id="rId5"/>
    <p:sldLayoutId id="2147483667" r:id="rId6"/>
    <p:sldLayoutId id="2147483681" r:id="rId7"/>
    <p:sldLayoutId id="2147483682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01222"/>
            <a:ext cx="7886700" cy="91022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464678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0804688-259C-4C7E-8444-A4013EAB6CEA}" type="datetime1">
              <a:rPr lang="en-AU" smtClean="0"/>
              <a:t>10/02/2021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AU" smtClean="0"/>
              <a:t>Add presentation title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41B496C2-AD0A-47B1-87B8-8823CEABB73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771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9" r:id="rId4"/>
    <p:sldLayoutId id="2147483680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Boosting Australia’s Diesel Storage Program </a:t>
            </a:r>
            <a:br>
              <a:rPr lang="en-AU" dirty="0" smtClean="0"/>
            </a:br>
            <a:r>
              <a:rPr lang="en-AU" dirty="0" smtClean="0"/>
              <a:t>Webinar Event 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3987046"/>
            <a:ext cx="7886700" cy="1109610"/>
          </a:xfrm>
        </p:spPr>
        <p:txBody>
          <a:bodyPr/>
          <a:lstStyle/>
          <a:p>
            <a:r>
              <a:rPr lang="en-AU" dirty="0" smtClean="0"/>
              <a:t>Chair Mr. Shane Gaddes, Head of Division, Liquid Fuel Taskforce </a:t>
            </a:r>
          </a:p>
          <a:p>
            <a:r>
              <a:rPr lang="en-AU" smtClean="0"/>
              <a:t>Wednesday </a:t>
            </a:r>
            <a:r>
              <a:rPr lang="en-AU" dirty="0" smtClean="0"/>
              <a:t>10 February 2021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8650" y="5846164"/>
            <a:ext cx="7854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</a:rPr>
              <a:t>Supporting </a:t>
            </a:r>
            <a:r>
              <a:rPr lang="en-AU" dirty="0" smtClean="0">
                <a:solidFill>
                  <a:schemeClr val="bg1"/>
                </a:solidFill>
              </a:rPr>
              <a:t>economic </a:t>
            </a:r>
            <a:r>
              <a:rPr lang="en-AU" dirty="0">
                <a:solidFill>
                  <a:schemeClr val="bg1"/>
                </a:solidFill>
              </a:rPr>
              <a:t>growth and job creation for all </a:t>
            </a:r>
            <a:r>
              <a:rPr lang="en-AU" dirty="0" smtClean="0">
                <a:solidFill>
                  <a:schemeClr val="bg1"/>
                </a:solidFill>
              </a:rPr>
              <a:t>Australians</a:t>
            </a:r>
            <a:r>
              <a:rPr lang="en-AU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|</a:t>
            </a:r>
            <a:r>
              <a:rPr lang="en-AU" dirty="0" smtClean="0">
                <a:solidFill>
                  <a:schemeClr val="bg1"/>
                </a:solidFill>
              </a:rPr>
              <a:t> </a:t>
            </a:r>
            <a:r>
              <a:rPr lang="en-AU" b="1" dirty="0" smtClean="0">
                <a:solidFill>
                  <a:schemeClr val="bg1"/>
                </a:solidFill>
              </a:rPr>
              <a:t>industry.gov.au</a:t>
            </a:r>
            <a:endParaRPr lang="en-A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05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28737"/>
            <a:ext cx="7886700" cy="878788"/>
          </a:xfrm>
        </p:spPr>
        <p:txBody>
          <a:bodyPr/>
          <a:lstStyle/>
          <a:p>
            <a:r>
              <a:rPr lang="en-AU" dirty="0" smtClean="0"/>
              <a:t>Overview of the Application Assessment Phase</a:t>
            </a:r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Boosting Australia's Diesel Storage Program 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6C2-AD0A-47B1-87B8-8823CEABB737}" type="slidenum">
              <a:rPr lang="en-AU" smtClean="0"/>
              <a:t>10</a:t>
            </a:fld>
            <a:endParaRPr lang="en-AU"/>
          </a:p>
        </p:txBody>
      </p:sp>
      <p:sp>
        <p:nvSpPr>
          <p:cNvPr id="4" name="TextBox 3"/>
          <p:cNvSpPr txBox="1"/>
          <p:nvPr/>
        </p:nvSpPr>
        <p:spPr>
          <a:xfrm>
            <a:off x="889406" y="1861752"/>
            <a:ext cx="762594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200" dirty="0" smtClean="0">
                <a:solidFill>
                  <a:schemeClr val="bg1"/>
                </a:solidFill>
                <a:latin typeface="+mj-lt"/>
              </a:rPr>
              <a:t>We will review your application for completeness and eligibility. </a:t>
            </a:r>
          </a:p>
          <a:p>
            <a:endParaRPr lang="en-AU" sz="2200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Eligible applications will be referred to the Assessment </a:t>
            </a:r>
            <a:r>
              <a:rPr lang="en-AU" sz="2200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Committee.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200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The Assessment Committee will make funding recommendations to the Minister</a:t>
            </a:r>
            <a:r>
              <a:rPr lang="en-AU" sz="2200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200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We will notify you in writing of the result of your application</a:t>
            </a:r>
            <a:r>
              <a:rPr lang="en-AU" sz="2200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.</a:t>
            </a:r>
          </a:p>
          <a:p>
            <a:endParaRPr lang="en-AU" sz="2200" dirty="0" smtClean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Successful applicants must enter into a grant agreement with the </a:t>
            </a:r>
            <a:r>
              <a:rPr lang="en-AU" sz="2200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Commonwealth.</a:t>
            </a:r>
            <a:endParaRPr lang="en-AU" sz="2200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endParaRPr lang="en-AU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15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320" y="-170333"/>
            <a:ext cx="7886700" cy="1325563"/>
          </a:xfrm>
        </p:spPr>
        <p:txBody>
          <a:bodyPr/>
          <a:lstStyle/>
          <a:p>
            <a:r>
              <a:rPr lang="en-AU" dirty="0" smtClean="0"/>
              <a:t>Reporting Requirements </a:t>
            </a:r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Boosting Australia’s Diesel Storage Program 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6C2-AD0A-47B1-87B8-8823CEABB737}" type="slidenum">
              <a:rPr lang="en-AU" smtClean="0"/>
              <a:t>11</a:t>
            </a:fld>
            <a:endParaRPr lang="en-AU"/>
          </a:p>
        </p:txBody>
      </p:sp>
      <p:sp>
        <p:nvSpPr>
          <p:cNvPr id="8" name="TextBox 7"/>
          <p:cNvSpPr txBox="1"/>
          <p:nvPr/>
        </p:nvSpPr>
        <p:spPr>
          <a:xfrm>
            <a:off x="741405" y="1524259"/>
            <a:ext cx="777394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200" dirty="0" smtClean="0">
                <a:solidFill>
                  <a:schemeClr val="bg1"/>
                </a:solidFill>
              </a:rPr>
              <a:t>Reports must be submitted in line with the grant agreement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2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200" dirty="0" smtClean="0">
                <a:solidFill>
                  <a:schemeClr val="bg1"/>
                </a:solidFill>
              </a:rPr>
              <a:t>Progress reports against agreed project milestones, project expenditure including expenditure of grant funds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2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200" dirty="0" smtClean="0">
                <a:solidFill>
                  <a:schemeClr val="bg1"/>
                </a:solidFill>
              </a:rPr>
              <a:t>End of project report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2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200" dirty="0" smtClean="0">
                <a:solidFill>
                  <a:schemeClr val="bg1"/>
                </a:solidFill>
              </a:rPr>
              <a:t>Grant payments will only be made if a satisfactory progress report has been received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2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200" dirty="0" smtClean="0">
                <a:solidFill>
                  <a:schemeClr val="bg1"/>
                </a:solidFill>
              </a:rPr>
              <a:t>Site visits may be undertaken during the project period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200" dirty="0">
              <a:solidFill>
                <a:schemeClr val="bg1"/>
              </a:solidFill>
            </a:endParaRPr>
          </a:p>
          <a:p>
            <a:endParaRPr lang="en-AU" sz="2400" dirty="0" smtClean="0">
              <a:solidFill>
                <a:schemeClr val="bg1"/>
              </a:solidFill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202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Tips for presenting a strong application against the Criteria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Boosting Australia's Diesel Storage Program 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8093-8BF8-4BF4-AC2A-E226E529FA62}" type="slidenum">
              <a:rPr lang="en-AU" smtClean="0"/>
              <a:t>12</a:t>
            </a:fld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1825625"/>
            <a:ext cx="7491222" cy="2380615"/>
          </a:xfrm>
        </p:spPr>
        <p:txBody>
          <a:bodyPr/>
          <a:lstStyle/>
          <a:p>
            <a:pPr marL="0" indent="0">
              <a:buNone/>
              <a:tabLst>
                <a:tab pos="457200" algn="l"/>
              </a:tabLst>
            </a:pPr>
            <a:endParaRPr lang="en-AU" dirty="0" smtClean="0"/>
          </a:p>
          <a:p>
            <a:pPr marL="0" indent="0">
              <a:buNone/>
              <a:tabLst>
                <a:tab pos="457200" algn="l"/>
              </a:tabLst>
            </a:pPr>
            <a:r>
              <a:rPr lang="en-AU" dirty="0" smtClean="0"/>
              <a:t>Explain </a:t>
            </a:r>
            <a:r>
              <a:rPr lang="en-AU" dirty="0"/>
              <a:t>the </a:t>
            </a:r>
            <a:r>
              <a:rPr lang="en-AU" dirty="0" smtClean="0"/>
              <a:t>project:</a:t>
            </a:r>
            <a:endParaRPr lang="en-AU" dirty="0"/>
          </a:p>
          <a:p>
            <a:pPr marL="342900" lvl="0" indent="-342900">
              <a:tabLst>
                <a:tab pos="457200" algn="l"/>
              </a:tabLst>
            </a:pPr>
            <a:endParaRPr lang="en-AU" dirty="0"/>
          </a:p>
          <a:p>
            <a:pPr marL="800100" lvl="1" indent="-342900">
              <a:tabLst>
                <a:tab pos="457200" algn="l"/>
              </a:tabLst>
            </a:pPr>
            <a:r>
              <a:rPr lang="en-AU" dirty="0"/>
              <a:t>Simple, clear description of project and outcomes</a:t>
            </a:r>
          </a:p>
          <a:p>
            <a:pPr marL="800100" lvl="1" indent="-342900">
              <a:tabLst>
                <a:tab pos="457200" algn="l"/>
              </a:tabLst>
            </a:pPr>
            <a:r>
              <a:rPr lang="en-AU" dirty="0"/>
              <a:t>Concrete statements of activities and </a:t>
            </a:r>
            <a:r>
              <a:rPr lang="en-AU" dirty="0" smtClean="0"/>
              <a:t>milestones</a:t>
            </a:r>
          </a:p>
          <a:p>
            <a:pPr marL="800100" lvl="1" indent="-342900">
              <a:tabLst>
                <a:tab pos="457200" algn="l"/>
              </a:tabLst>
            </a:pPr>
            <a:r>
              <a:rPr lang="en-AU" dirty="0"/>
              <a:t>Sound basis and explanation of the project budget </a:t>
            </a:r>
          </a:p>
          <a:p>
            <a:pPr marL="800100" lvl="1" indent="-342900">
              <a:tabLst>
                <a:tab pos="457200" algn="l"/>
              </a:tabLst>
            </a:pPr>
            <a:r>
              <a:rPr lang="en-AU" dirty="0"/>
              <a:t>Address the assessment criteria </a:t>
            </a:r>
            <a:r>
              <a:rPr lang="en-AU" smtClean="0"/>
              <a:t>in full</a:t>
            </a:r>
            <a:endParaRPr lang="en-AU" dirty="0"/>
          </a:p>
          <a:p>
            <a:pPr marL="342900" lvl="0" indent="-342900">
              <a:tabLst>
                <a:tab pos="457200" algn="l"/>
              </a:tabLst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0573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991574"/>
            <a:ext cx="7886700" cy="2508033"/>
          </a:xfrm>
        </p:spPr>
        <p:txBody>
          <a:bodyPr/>
          <a:lstStyle/>
          <a:p>
            <a:r>
              <a:rPr lang="en-AU" dirty="0" smtClean="0"/>
              <a:t>Open Q&amp;A Session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Boosting Australia’s Diesel Storage Program 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8093-8BF8-4BF4-AC2A-E226E529FA62}" type="slidenum">
              <a:rPr lang="en-AU" smtClean="0"/>
              <a:t>13</a:t>
            </a:fld>
            <a:endParaRPr lang="en-AU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3459" y="-1"/>
            <a:ext cx="5592506" cy="3204402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3973"/>
            <a:ext cx="7886700" cy="205512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 smtClean="0"/>
              <a:t>Open a web browser on your device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 smtClean="0"/>
              <a:t>Navigate to </a:t>
            </a:r>
            <a:r>
              <a:rPr lang="en-AU" sz="2200" b="1" dirty="0" smtClean="0"/>
              <a:t>slido.com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 smtClean="0"/>
              <a:t>Enter the event code: </a:t>
            </a:r>
            <a:r>
              <a:rPr lang="en-AU" sz="2200" b="1" dirty="0" smtClean="0"/>
              <a:t>#T800</a:t>
            </a:r>
          </a:p>
          <a:p>
            <a:pPr algn="ctr"/>
            <a:r>
              <a:rPr lang="en-AU" sz="2200" i="1" dirty="0" smtClean="0"/>
              <a:t>                            Lets talk ...</a:t>
            </a:r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4725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271" y="60326"/>
            <a:ext cx="7886700" cy="1325563"/>
          </a:xfrm>
        </p:spPr>
        <p:txBody>
          <a:bodyPr/>
          <a:lstStyle/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17057" y="6410756"/>
            <a:ext cx="4319201" cy="365125"/>
          </a:xfrm>
        </p:spPr>
        <p:txBody>
          <a:bodyPr/>
          <a:lstStyle/>
          <a:p>
            <a:r>
              <a:rPr lang="en-AU" dirty="0" smtClean="0"/>
              <a:t>Boosting Australia’s Diesel Storage Program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8093-8BF8-4BF4-AC2A-E226E529FA62}" type="slidenum">
              <a:rPr lang="en-AU" smtClean="0"/>
              <a:t>14</a:t>
            </a:fld>
            <a:endParaRPr lang="en-AU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46271" y="2249912"/>
            <a:ext cx="7886700" cy="3296820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AU" b="1" dirty="0" smtClean="0">
                <a:ea typeface="ＭＳ Ｐゴシック" charset="0"/>
              </a:rPr>
              <a:t>Name: Business Grants Hub Contact Centre</a:t>
            </a:r>
          </a:p>
          <a:p>
            <a:pPr>
              <a:spcAft>
                <a:spcPts val="600"/>
              </a:spcAft>
              <a:defRPr/>
            </a:pPr>
            <a:r>
              <a:rPr lang="en-AU" b="1" dirty="0" smtClean="0">
                <a:ea typeface="ＭＳ Ｐゴシック" charset="0"/>
              </a:rPr>
              <a:t> </a:t>
            </a:r>
          </a:p>
          <a:p>
            <a:pPr>
              <a:spcAft>
                <a:spcPts val="600"/>
              </a:spcAft>
              <a:defRPr/>
            </a:pPr>
            <a:r>
              <a:rPr lang="en-AU" b="1" dirty="0" smtClean="0">
                <a:ea typeface="ＭＳ Ｐゴシック" charset="0"/>
              </a:rPr>
              <a:t>Phone</a:t>
            </a:r>
            <a:r>
              <a:rPr lang="en-AU" b="1" dirty="0">
                <a:ea typeface="ＭＳ Ｐゴシック" charset="0"/>
              </a:rPr>
              <a:t>: </a:t>
            </a:r>
            <a:r>
              <a:rPr lang="en-AU" b="1" dirty="0" smtClean="0">
                <a:ea typeface="ＭＳ Ｐゴシック" charset="0"/>
              </a:rPr>
              <a:t>13 28 46</a:t>
            </a:r>
          </a:p>
          <a:p>
            <a:pPr>
              <a:spcAft>
                <a:spcPts val="600"/>
              </a:spcAft>
              <a:defRPr/>
            </a:pPr>
            <a:endParaRPr lang="en-AU" dirty="0" smtClean="0">
              <a:ea typeface="ＭＳ Ｐゴシック" charset="0"/>
            </a:endParaRPr>
          </a:p>
          <a:p>
            <a:pPr>
              <a:spcAft>
                <a:spcPts val="600"/>
              </a:spcAft>
              <a:defRPr/>
            </a:pPr>
            <a:r>
              <a:rPr lang="en-AU" b="1" dirty="0" smtClean="0">
                <a:ea typeface="ＭＳ Ｐゴシック" charset="0"/>
              </a:rPr>
              <a:t>industry.gov.au</a:t>
            </a:r>
            <a:endParaRPr lang="en-AU" b="1" dirty="0">
              <a:ea typeface="ＭＳ Ｐゴシック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044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994" y="2325731"/>
            <a:ext cx="7886700" cy="1373059"/>
          </a:xfrm>
        </p:spPr>
        <p:txBody>
          <a:bodyPr/>
          <a:lstStyle/>
          <a:p>
            <a:pPr algn="ctr"/>
            <a:r>
              <a:rPr lang="en-AU" b="1" dirty="0" smtClean="0"/>
              <a:t>Thank you </a:t>
            </a:r>
            <a:endParaRPr lang="en-AU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Boosting Australia’s Diesel Storage Program 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8093-8BF8-4BF4-AC2A-E226E529FA62}" type="slidenum">
              <a:rPr lang="en-AU" smtClean="0"/>
              <a:t>15</a:t>
            </a:fld>
            <a:endParaRPr lang="en-AU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4476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3893"/>
            <a:ext cx="7886700" cy="1325563"/>
          </a:xfrm>
        </p:spPr>
        <p:txBody>
          <a:bodyPr/>
          <a:lstStyle/>
          <a:p>
            <a:pPr algn="ctr"/>
            <a:r>
              <a:rPr lang="en-AU" dirty="0" smtClean="0"/>
              <a:t>Australia’s Fuel Security Package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1800" dirty="0" smtClean="0"/>
              <a:t>The Government is implementing a ten year comprehensive fuel security package.</a:t>
            </a:r>
          </a:p>
          <a:p>
            <a:pPr marL="0" indent="0">
              <a:buNone/>
            </a:pPr>
            <a:endParaRPr lang="en-AU" sz="1800" dirty="0" smtClean="0"/>
          </a:p>
          <a:p>
            <a:pPr lvl="1"/>
            <a:r>
              <a:rPr lang="en-AU" sz="1800" dirty="0"/>
              <a:t>The plan will secure Australia’s long-term fuel </a:t>
            </a:r>
            <a:r>
              <a:rPr lang="en-AU" sz="1800" dirty="0" smtClean="0"/>
              <a:t>security, </a:t>
            </a:r>
            <a:r>
              <a:rPr lang="en-AU" sz="1800" dirty="0"/>
              <a:t>keep prices low for consumers and </a:t>
            </a:r>
            <a:r>
              <a:rPr lang="en-AU" sz="1800" dirty="0" smtClean="0"/>
              <a:t>create jobs. </a:t>
            </a:r>
          </a:p>
          <a:p>
            <a:pPr marL="457200" lvl="1" indent="0">
              <a:buNone/>
            </a:pPr>
            <a:endParaRPr lang="en-AU" sz="1800" dirty="0" smtClean="0"/>
          </a:p>
          <a:p>
            <a:pPr fontAlgn="base"/>
            <a:r>
              <a:rPr lang="en-AU" sz="1800" dirty="0" smtClean="0"/>
              <a:t>Delivered through a combined </a:t>
            </a:r>
            <a:r>
              <a:rPr lang="en-AU" sz="1800" dirty="0"/>
              <a:t>market and regulatory </a:t>
            </a:r>
            <a:r>
              <a:rPr lang="en-AU" sz="1800" dirty="0" smtClean="0"/>
              <a:t>framework:</a:t>
            </a:r>
          </a:p>
          <a:p>
            <a:pPr marL="0" indent="0" fontAlgn="base">
              <a:buNone/>
            </a:pPr>
            <a:endParaRPr lang="en-AU" sz="1800" dirty="0"/>
          </a:p>
          <a:p>
            <a:pPr lvl="1" fontAlgn="base"/>
            <a:r>
              <a:rPr lang="en-AU" sz="1800" dirty="0"/>
              <a:t>Investing $200 million in a competitive grants program to build an additional 780ML of onshore diesel </a:t>
            </a:r>
            <a:r>
              <a:rPr lang="en-AU" sz="1800" dirty="0" smtClean="0"/>
              <a:t>storage</a:t>
            </a:r>
          </a:p>
          <a:p>
            <a:pPr marL="457200" lvl="1" indent="0" fontAlgn="base">
              <a:buNone/>
            </a:pPr>
            <a:endParaRPr lang="en-AU" sz="1800" dirty="0"/>
          </a:p>
          <a:p>
            <a:pPr lvl="1" fontAlgn="base"/>
            <a:r>
              <a:rPr lang="en-AU" sz="1800" dirty="0"/>
              <a:t>Creating a minimum stockholding obligation for key transport fuels; </a:t>
            </a:r>
            <a:r>
              <a:rPr lang="en-AU" sz="1800" dirty="0" smtClean="0"/>
              <a:t>and</a:t>
            </a:r>
          </a:p>
          <a:p>
            <a:pPr marL="457200" lvl="1" indent="0" fontAlgn="base">
              <a:buNone/>
            </a:pPr>
            <a:endParaRPr lang="en-AU" sz="1800" dirty="0"/>
          </a:p>
          <a:p>
            <a:pPr lvl="1" fontAlgn="base"/>
            <a:r>
              <a:rPr lang="en-AU" sz="1800" dirty="0"/>
              <a:t>Backing the refining </a:t>
            </a:r>
            <a:r>
              <a:rPr lang="en-AU" sz="1800" dirty="0" smtClean="0"/>
              <a:t>sector through </a:t>
            </a:r>
            <a:r>
              <a:rPr lang="en-AU" sz="1800" dirty="0"/>
              <a:t>production </a:t>
            </a:r>
            <a:r>
              <a:rPr lang="en-AU" sz="1800" dirty="0" smtClean="0"/>
              <a:t>payments.</a:t>
            </a:r>
            <a:endParaRPr lang="en-AU" sz="1800" dirty="0"/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68D0A-0F7D-4727-B2DC-CAE79FE82124}" type="datetime1">
              <a:rPr lang="en-AU" smtClean="0"/>
              <a:t>10/02/2021</a:t>
            </a:fld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8093-8BF8-4BF4-AC2A-E226E529FA62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6424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Program Overvie</a:t>
            </a:r>
            <a:r>
              <a:rPr lang="en-AU" dirty="0"/>
              <a:t>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Boosting Australia’s Diesel Storage Program 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Boosting Australia's Diesel Storage Program 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8093-8BF8-4BF4-AC2A-E226E529FA62}" type="slidenum">
              <a:rPr lang="en-AU" smtClean="0"/>
              <a:t>3</a:t>
            </a:fld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3459" y="-1"/>
            <a:ext cx="5592506" cy="3204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30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90000"/>
            <a:lumOff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5349242"/>
            <a:ext cx="3870960" cy="577375"/>
          </a:xfrm>
          <a:prstGeom prst="rect">
            <a:avLst/>
          </a:prstGeom>
        </p:spPr>
        <p:txBody>
          <a:bodyPr anchor="t" anchorCtr="0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AU" sz="2000" dirty="0">
              <a:solidFill>
                <a:schemeClr val="bg1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037188" y="6356351"/>
            <a:ext cx="3086100" cy="365125"/>
          </a:xfrm>
        </p:spPr>
        <p:txBody>
          <a:bodyPr/>
          <a:lstStyle/>
          <a:p>
            <a:r>
              <a:rPr lang="en-AU" dirty="0" smtClean="0"/>
              <a:t>Boosting Australia’s Diesel Storage Program </a:t>
            </a:r>
            <a:endParaRPr lang="en-A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6C2-AD0A-47B1-87B8-8823CEABB737}" type="slidenum">
              <a:rPr lang="en-AU" smtClean="0"/>
              <a:t>4</a:t>
            </a:fld>
            <a:endParaRPr lang="en-AU"/>
          </a:p>
        </p:txBody>
      </p:sp>
      <p:sp>
        <p:nvSpPr>
          <p:cNvPr id="13" name="TextBox 12"/>
          <p:cNvSpPr txBox="1"/>
          <p:nvPr/>
        </p:nvSpPr>
        <p:spPr>
          <a:xfrm>
            <a:off x="838200" y="-106957"/>
            <a:ext cx="7150444" cy="7509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AU" dirty="0">
              <a:solidFill>
                <a:schemeClr val="bg1"/>
              </a:solidFill>
            </a:endParaRPr>
          </a:p>
          <a:p>
            <a:r>
              <a:rPr lang="en-AU" sz="4400" dirty="0" smtClean="0">
                <a:solidFill>
                  <a:schemeClr val="bg1"/>
                </a:solidFill>
              </a:rPr>
              <a:t>Boosting Australia’s Diesel Storage Program</a:t>
            </a:r>
          </a:p>
          <a:p>
            <a:r>
              <a:rPr lang="en-AU" sz="2400" b="1" dirty="0" smtClean="0">
                <a:solidFill>
                  <a:schemeClr val="bg1"/>
                </a:solidFill>
              </a:rPr>
              <a:t> </a:t>
            </a:r>
            <a:endParaRPr lang="en-AU" sz="20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>
                <a:solidFill>
                  <a:schemeClr val="bg1"/>
                </a:solidFill>
              </a:rPr>
              <a:t>$200m in matched funding to support </a:t>
            </a:r>
            <a:r>
              <a:rPr lang="en-AU" sz="2000" dirty="0">
                <a:solidFill>
                  <a:schemeClr val="bg1"/>
                </a:solidFill>
              </a:rPr>
              <a:t>industry to build an additional 780 megalitres of </a:t>
            </a:r>
            <a:r>
              <a:rPr lang="en-AU" sz="2000" dirty="0" smtClean="0">
                <a:solidFill>
                  <a:schemeClr val="bg1"/>
                </a:solidFill>
              </a:rPr>
              <a:t>domestic </a:t>
            </a:r>
            <a:r>
              <a:rPr lang="en-AU" sz="2000" dirty="0">
                <a:solidFill>
                  <a:schemeClr val="bg1"/>
                </a:solidFill>
              </a:rPr>
              <a:t>diesel storage </a:t>
            </a:r>
            <a:r>
              <a:rPr lang="en-AU" sz="2000" dirty="0" smtClean="0">
                <a:solidFill>
                  <a:schemeClr val="bg1"/>
                </a:solidFill>
              </a:rPr>
              <a:t>capacity</a:t>
            </a:r>
          </a:p>
          <a:p>
            <a:endParaRPr lang="en-AU" sz="2000" dirty="0" smtClean="0">
              <a:solidFill>
                <a:schemeClr val="bg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dirty="0" smtClean="0">
                <a:solidFill>
                  <a:schemeClr val="bg1"/>
                </a:solidFill>
              </a:rPr>
              <a:t>To </a:t>
            </a:r>
            <a:r>
              <a:rPr lang="en-AU" sz="2000" dirty="0">
                <a:solidFill>
                  <a:schemeClr val="bg1"/>
                </a:solidFill>
              </a:rPr>
              <a:t>support Australia’s fuel security and create jobs, contributing to the Government’s </a:t>
            </a:r>
            <a:r>
              <a:rPr lang="en-AU" sz="2000" dirty="0" err="1">
                <a:solidFill>
                  <a:schemeClr val="bg1"/>
                </a:solidFill>
              </a:rPr>
              <a:t>JobMaker</a:t>
            </a:r>
            <a:r>
              <a:rPr lang="en-AU" sz="2000" dirty="0">
                <a:solidFill>
                  <a:schemeClr val="bg1"/>
                </a:solidFill>
              </a:rPr>
              <a:t> Plan and COVID-19 economic recovery agenda.</a:t>
            </a:r>
          </a:p>
          <a:p>
            <a:endParaRPr lang="en-AU" sz="2000" dirty="0">
              <a:solidFill>
                <a:schemeClr val="bg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b="1" dirty="0" smtClean="0">
                <a:solidFill>
                  <a:schemeClr val="bg1"/>
                </a:solidFill>
              </a:rPr>
              <a:t>Projects </a:t>
            </a:r>
            <a:r>
              <a:rPr lang="en-AU" sz="2000" b="1" dirty="0">
                <a:solidFill>
                  <a:schemeClr val="bg1"/>
                </a:solidFill>
              </a:rPr>
              <a:t>are constructed owned and operated by industry and industry owns the diesel not the Government. </a:t>
            </a:r>
            <a:endParaRPr lang="en-AU" sz="2000" b="1" dirty="0" smtClean="0">
              <a:solidFill>
                <a:schemeClr val="bg1"/>
              </a:solidFill>
            </a:endParaRPr>
          </a:p>
          <a:p>
            <a:pPr lvl="1"/>
            <a:endParaRPr lang="en-AU" sz="2000" b="1" dirty="0" smtClean="0">
              <a:solidFill>
                <a:schemeClr val="bg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dirty="0" smtClean="0">
                <a:solidFill>
                  <a:schemeClr val="bg1"/>
                </a:solidFill>
              </a:rPr>
              <a:t>Filling of the storage is not an eligible expense. </a:t>
            </a:r>
            <a:endParaRPr lang="en-AU" sz="2000" dirty="0">
              <a:solidFill>
                <a:schemeClr val="bg1"/>
              </a:solidFill>
            </a:endParaRPr>
          </a:p>
          <a:p>
            <a:endParaRPr lang="en-AU" sz="20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 smtClean="0">
                <a:solidFill>
                  <a:schemeClr val="bg1"/>
                </a:solidFill>
              </a:rPr>
              <a:t>Projects </a:t>
            </a:r>
            <a:r>
              <a:rPr lang="en-AU" sz="2000" dirty="0">
                <a:solidFill>
                  <a:schemeClr val="bg1"/>
                </a:solidFill>
              </a:rPr>
              <a:t>may receive between $6 million to $</a:t>
            </a:r>
            <a:r>
              <a:rPr lang="en-AU" sz="2000" dirty="0" smtClean="0">
                <a:solidFill>
                  <a:schemeClr val="bg1"/>
                </a:solidFill>
              </a:rPr>
              <a:t>33.3 million</a:t>
            </a:r>
            <a:r>
              <a:rPr lang="en-AU" sz="2000" dirty="0">
                <a:solidFill>
                  <a:schemeClr val="bg1"/>
                </a:solidFill>
              </a:rPr>
              <a:t> </a:t>
            </a:r>
            <a:r>
              <a:rPr lang="en-AU" sz="2000" dirty="0" smtClean="0">
                <a:solidFill>
                  <a:schemeClr val="bg1"/>
                </a:solidFill>
              </a:rPr>
              <a:t>for construction within </a:t>
            </a:r>
            <a:r>
              <a:rPr lang="en-AU" sz="2000" dirty="0">
                <a:solidFill>
                  <a:schemeClr val="bg1"/>
                </a:solidFill>
              </a:rPr>
              <a:t>36 </a:t>
            </a:r>
            <a:r>
              <a:rPr lang="en-AU" sz="2000" dirty="0" smtClean="0">
                <a:solidFill>
                  <a:schemeClr val="bg1"/>
                </a:solidFill>
              </a:rPr>
              <a:t>months - by 30 </a:t>
            </a:r>
            <a:r>
              <a:rPr lang="en-AU" sz="2000" dirty="0">
                <a:solidFill>
                  <a:schemeClr val="bg1"/>
                </a:solidFill>
              </a:rPr>
              <a:t>June </a:t>
            </a:r>
            <a:r>
              <a:rPr lang="en-AU" sz="2000" dirty="0" smtClean="0">
                <a:solidFill>
                  <a:schemeClr val="bg1"/>
                </a:solidFill>
              </a:rPr>
              <a:t>2024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0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000" dirty="0">
              <a:solidFill>
                <a:schemeClr val="bg1"/>
              </a:solidFill>
            </a:endParaRPr>
          </a:p>
          <a:p>
            <a:endParaRPr lang="en-AU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53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0" y="365127"/>
            <a:ext cx="7640707" cy="658604"/>
          </a:xfrm>
        </p:spPr>
        <p:txBody>
          <a:bodyPr/>
          <a:lstStyle/>
          <a:p>
            <a:pPr algn="ctr"/>
            <a:r>
              <a:rPr lang="en-AU" dirty="0"/>
              <a:t>Program Timeline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870611"/>
              </p:ext>
            </p:extLst>
          </p:nvPr>
        </p:nvGraphicFramePr>
        <p:xfrm>
          <a:off x="904461" y="2267602"/>
          <a:ext cx="7046843" cy="41928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76565"/>
                <a:gridCol w="3370278"/>
              </a:tblGrid>
              <a:tr h="1303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700" dirty="0">
                          <a:effectLst/>
                        </a:rPr>
                        <a:t>Applications Close</a:t>
                      </a:r>
                      <a:endParaRPr lang="en-A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35" marR="428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700" dirty="0">
                          <a:effectLst/>
                        </a:rPr>
                        <a:t>22 February 2021</a:t>
                      </a:r>
                      <a:endParaRPr lang="en-A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35" marR="42835" marT="0" marB="0" anchor="ctr"/>
                </a:tc>
              </a:tr>
              <a:tr h="5272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Eligibility Checks</a:t>
                      </a:r>
                      <a:endParaRPr lang="en-A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35" marR="428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February – March 2021</a:t>
                      </a:r>
                      <a:endParaRPr lang="en-A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35" marR="42835" marT="0" marB="0" anchor="ctr"/>
                </a:tc>
              </a:tr>
              <a:tr h="6396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Eligible Applications Assessed by Committee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 </a:t>
                      </a:r>
                      <a:endParaRPr lang="en-A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35" marR="428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700" dirty="0" smtClean="0">
                          <a:effectLst/>
                        </a:rPr>
                        <a:t>March </a:t>
                      </a:r>
                      <a:r>
                        <a:rPr lang="en-AU" sz="700" dirty="0">
                          <a:effectLst/>
                        </a:rPr>
                        <a:t>2021</a:t>
                      </a:r>
                      <a:endParaRPr lang="en-A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35" marR="42835" marT="0" marB="0" anchor="ctr"/>
                </a:tc>
              </a:tr>
              <a:tr h="5875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700" dirty="0" smtClean="0">
                          <a:effectLst/>
                        </a:rPr>
                        <a:t>Minister Considers</a:t>
                      </a:r>
                      <a:r>
                        <a:rPr lang="en-AU" sz="700" baseline="0" dirty="0" smtClean="0">
                          <a:effectLst/>
                        </a:rPr>
                        <a:t> Committee Recommendations</a:t>
                      </a:r>
                      <a:endParaRPr lang="en-A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35" marR="428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March – April 2021</a:t>
                      </a:r>
                      <a:endParaRPr lang="en-A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35" marR="42835" marT="0" marB="0" anchor="ctr"/>
                </a:tc>
              </a:tr>
              <a:tr h="5923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7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700" dirty="0">
                          <a:effectLst/>
                        </a:rPr>
                        <a:t>Negotiation of Grant Agreements and Announcements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700" dirty="0">
                          <a:effectLst/>
                        </a:rPr>
                        <a:t> </a:t>
                      </a:r>
                      <a:endParaRPr lang="en-A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35" marR="428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700" dirty="0">
                          <a:effectLst/>
                        </a:rPr>
                        <a:t>April – </a:t>
                      </a:r>
                      <a:r>
                        <a:rPr lang="en-AU" sz="700" dirty="0" smtClean="0">
                          <a:effectLst/>
                        </a:rPr>
                        <a:t>June</a:t>
                      </a:r>
                      <a:r>
                        <a:rPr lang="en-AU" sz="700" baseline="0" dirty="0" smtClean="0">
                          <a:effectLst/>
                        </a:rPr>
                        <a:t> </a:t>
                      </a:r>
                      <a:r>
                        <a:rPr lang="en-AU" sz="700" dirty="0" smtClean="0">
                          <a:effectLst/>
                        </a:rPr>
                        <a:t>2021</a:t>
                      </a:r>
                      <a:endParaRPr lang="en-A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35" marR="42835" marT="0" marB="0" anchor="ctr"/>
                </a:tc>
              </a:tr>
              <a:tr h="6380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7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700" dirty="0">
                          <a:effectLst/>
                        </a:rPr>
                        <a:t>Start of </a:t>
                      </a:r>
                      <a:r>
                        <a:rPr lang="en-AU" sz="700" dirty="0" smtClean="0">
                          <a:effectLst/>
                        </a:rPr>
                        <a:t>funding </a:t>
                      </a:r>
                      <a:r>
                        <a:rPr lang="en-AU" sz="700" dirty="0">
                          <a:effectLst/>
                        </a:rPr>
                        <a:t>for the program and earliest start date for projects and </a:t>
                      </a:r>
                      <a:r>
                        <a:rPr lang="en-AU" sz="700" dirty="0" smtClean="0">
                          <a:effectLst/>
                        </a:rPr>
                        <a:t>payments</a:t>
                      </a:r>
                      <a:endParaRPr lang="en-AU" sz="700" dirty="0">
                        <a:effectLst/>
                      </a:endParaRPr>
                    </a:p>
                  </a:txBody>
                  <a:tcPr marL="42835" marR="428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1 July 2021</a:t>
                      </a:r>
                      <a:endParaRPr lang="en-A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35" marR="42835" marT="0" marB="0" anchor="ctr"/>
                </a:tc>
              </a:tr>
              <a:tr h="6687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700" dirty="0" smtClean="0">
                          <a:effectLst/>
                        </a:rPr>
                        <a:t>Construction </a:t>
                      </a:r>
                      <a:r>
                        <a:rPr lang="en-AU" sz="700" dirty="0">
                          <a:effectLst/>
                        </a:rPr>
                        <a:t>of projects and grants payments</a:t>
                      </a:r>
                      <a:r>
                        <a:rPr lang="en-AU" sz="700" dirty="0" smtClean="0">
                          <a:effectLst/>
                        </a:rPr>
                        <a:t>,</a:t>
                      </a:r>
                      <a:r>
                        <a:rPr lang="en-AU" sz="700" dirty="0">
                          <a:effectLst/>
                        </a:rPr>
                        <a:t> </a:t>
                      </a:r>
                      <a:endParaRPr lang="en-A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35" marR="428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700" dirty="0">
                          <a:effectLst/>
                        </a:rPr>
                        <a:t>1 July 2021 to 30 June 2024</a:t>
                      </a:r>
                      <a:endParaRPr lang="en-A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35" marR="42835" marT="0" marB="0" anchor="ctr"/>
                </a:tc>
              </a:tr>
              <a:tr h="4089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700" dirty="0">
                          <a:effectLst/>
                        </a:rPr>
                        <a:t>End of Grant Payments</a:t>
                      </a:r>
                      <a:endParaRPr lang="en-A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35" marR="428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700" dirty="0">
                          <a:effectLst/>
                        </a:rPr>
                        <a:t>30 June 2024</a:t>
                      </a:r>
                      <a:endParaRPr lang="en-A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35" marR="42835" marT="0" marB="0" anchor="ctr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6C2-AD0A-47B1-87B8-8823CEABB737}" type="slidenum">
              <a:rPr lang="en-AU" smtClean="0"/>
              <a:t>5</a:t>
            </a:fld>
            <a:endParaRPr lang="en-AU"/>
          </a:p>
        </p:txBody>
      </p:sp>
      <p:sp>
        <p:nvSpPr>
          <p:cNvPr id="6" name="Rectangle 5"/>
          <p:cNvSpPr/>
          <p:nvPr/>
        </p:nvSpPr>
        <p:spPr>
          <a:xfrm>
            <a:off x="1013791" y="1137835"/>
            <a:ext cx="701702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b="1" dirty="0">
                <a:solidFill>
                  <a:schemeClr val="bg1"/>
                </a:solidFill>
              </a:rPr>
              <a:t>Applications close 5:00pm AEST, Monday 22 February </a:t>
            </a:r>
            <a:r>
              <a:rPr lang="en-AU" sz="2000" b="1" dirty="0" smtClean="0">
                <a:solidFill>
                  <a:schemeClr val="bg1"/>
                </a:solidFill>
              </a:rPr>
              <a:t>2021</a:t>
            </a:r>
            <a:endParaRPr lang="en-AU" sz="2000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</a:rPr>
              <a:t>The timing reflects the ambition of the Government for projects to commence on 1 July 2021  </a:t>
            </a:r>
          </a:p>
        </p:txBody>
      </p:sp>
    </p:spTree>
    <p:extLst>
      <p:ext uri="{BB962C8B-B14F-4D97-AF65-F5344CB8AC3E}">
        <p14:creationId xmlns:p14="http://schemas.microsoft.com/office/powerpoint/2010/main" val="3269890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748" y="93277"/>
            <a:ext cx="7886700" cy="1325563"/>
          </a:xfrm>
        </p:spPr>
        <p:txBody>
          <a:bodyPr/>
          <a:lstStyle/>
          <a:p>
            <a:r>
              <a:rPr lang="en-AU" dirty="0" smtClean="0"/>
              <a:t>Applicant Eligibility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6845" y="1718388"/>
            <a:ext cx="7886700" cy="4637963"/>
          </a:xfrm>
        </p:spPr>
        <p:txBody>
          <a:bodyPr>
            <a:noAutofit/>
          </a:bodyPr>
          <a:lstStyle/>
          <a:p>
            <a:r>
              <a:rPr lang="en-AU" sz="2200" dirty="0" smtClean="0">
                <a:latin typeface="+mj-lt"/>
              </a:rPr>
              <a:t>ABN </a:t>
            </a:r>
            <a:r>
              <a:rPr lang="en-AU" sz="2200" dirty="0">
                <a:latin typeface="+mj-lt"/>
              </a:rPr>
              <a:t>Holder, not tax exempt and registered for </a:t>
            </a:r>
            <a:r>
              <a:rPr lang="en-AU" sz="2200" dirty="0" smtClean="0">
                <a:latin typeface="+mj-lt"/>
              </a:rPr>
              <a:t>GST. </a:t>
            </a:r>
          </a:p>
          <a:p>
            <a:endParaRPr lang="en-AU" sz="1600" dirty="0" smtClean="0">
              <a:latin typeface="+mj-lt"/>
            </a:endParaRPr>
          </a:p>
          <a:p>
            <a:r>
              <a:rPr lang="en-AU" sz="2200" dirty="0" smtClean="0">
                <a:latin typeface="+mj-lt"/>
              </a:rPr>
              <a:t>Be </a:t>
            </a:r>
            <a:r>
              <a:rPr lang="en-AU" sz="2200" dirty="0">
                <a:latin typeface="+mj-lt"/>
              </a:rPr>
              <a:t>a new project, which has not already commenced </a:t>
            </a:r>
            <a:r>
              <a:rPr lang="en-AU" sz="2200" dirty="0" smtClean="0">
                <a:latin typeface="+mj-lt"/>
              </a:rPr>
              <a:t>construction and meet additionality requirements. </a:t>
            </a:r>
            <a:endParaRPr lang="en-AU" sz="2200" dirty="0">
              <a:latin typeface="+mj-lt"/>
            </a:endParaRPr>
          </a:p>
          <a:p>
            <a:pPr marL="0" indent="0">
              <a:buNone/>
            </a:pPr>
            <a:endParaRPr lang="en-AU" sz="1600" dirty="0">
              <a:latin typeface="+mj-lt"/>
            </a:endParaRPr>
          </a:p>
          <a:p>
            <a:r>
              <a:rPr lang="en-AU" sz="2200" dirty="0">
                <a:latin typeface="+mj-lt"/>
              </a:rPr>
              <a:t>have at least $12 million in eligible </a:t>
            </a:r>
            <a:r>
              <a:rPr lang="en-AU" sz="2200" dirty="0" smtClean="0">
                <a:latin typeface="+mj-lt"/>
              </a:rPr>
              <a:t>expenditure.</a:t>
            </a:r>
          </a:p>
          <a:p>
            <a:endParaRPr lang="en-AU" sz="1600" dirty="0">
              <a:latin typeface="+mj-lt"/>
            </a:endParaRPr>
          </a:p>
          <a:p>
            <a:r>
              <a:rPr lang="en-AU" sz="2200" dirty="0">
                <a:latin typeface="+mj-lt"/>
              </a:rPr>
              <a:t>be designed to create no less than 20 megalitres in additional storage of diesel fuel at any individual site </a:t>
            </a:r>
            <a:r>
              <a:rPr lang="en-AU" sz="1800" dirty="0" smtClean="0">
                <a:latin typeface="+mj-lt"/>
              </a:rPr>
              <a:t>(</a:t>
            </a:r>
            <a:r>
              <a:rPr lang="en-AU" sz="2200" dirty="0">
                <a:latin typeface="+mj-lt"/>
              </a:rPr>
              <a:t>projects may involve one or more sites across Australia</a:t>
            </a:r>
            <a:r>
              <a:rPr lang="en-AU" sz="2200" dirty="0" smtClean="0">
                <a:latin typeface="+mj-lt"/>
              </a:rPr>
              <a:t>).</a:t>
            </a:r>
          </a:p>
          <a:p>
            <a:endParaRPr lang="en-AU" sz="2200" dirty="0">
              <a:latin typeface="+mj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Boosting Australia’s Diesel Storage Program 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6C2-AD0A-47B1-87B8-8823CEABB737}" type="slidenum">
              <a:rPr lang="en-AU" smtClean="0"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3623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59443"/>
          </a:xfrm>
        </p:spPr>
        <p:txBody>
          <a:bodyPr/>
          <a:lstStyle/>
          <a:p>
            <a:r>
              <a:rPr lang="en-AU" dirty="0" smtClean="0"/>
              <a:t>Assessment Criteria</a:t>
            </a:r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Boosting Australia's Diesel Storage Program 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6C2-AD0A-47B1-87B8-8823CEABB737}" type="slidenum">
              <a:rPr lang="en-AU" smtClean="0"/>
              <a:t>7</a:t>
            </a:fld>
            <a:endParaRPr lang="en-AU"/>
          </a:p>
        </p:txBody>
      </p:sp>
      <p:sp>
        <p:nvSpPr>
          <p:cNvPr id="3" name="Rectangle 2"/>
          <p:cNvSpPr/>
          <p:nvPr/>
        </p:nvSpPr>
        <p:spPr>
          <a:xfrm>
            <a:off x="628650" y="2273644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AU" sz="2200" dirty="0" smtClean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600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endParaRPr lang="en-AU" sz="1600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4730" y="1024569"/>
            <a:ext cx="7249297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 smtClean="0">
                <a:solidFill>
                  <a:schemeClr val="bg1"/>
                </a:solidFill>
                <a:latin typeface="+mj-lt"/>
              </a:rPr>
              <a:t>Evidence provided will be used to assess the competiveness of your application</a:t>
            </a:r>
          </a:p>
          <a:p>
            <a:endParaRPr lang="en-AU" sz="2200" dirty="0">
              <a:solidFill>
                <a:schemeClr val="bg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200" dirty="0" smtClean="0">
                <a:solidFill>
                  <a:schemeClr val="bg1"/>
                </a:solidFill>
                <a:latin typeface="+mj-lt"/>
              </a:rPr>
              <a:t>Three criteria: </a:t>
            </a:r>
          </a:p>
          <a:p>
            <a:r>
              <a:rPr lang="en-AU" sz="22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pPr marL="914400" lvl="1" indent="-457200">
              <a:buAutoNum type="arabicPeriod"/>
            </a:pPr>
            <a:r>
              <a:rPr lang="en-AU" sz="2200" dirty="0" smtClean="0">
                <a:solidFill>
                  <a:schemeClr val="bg1"/>
                </a:solidFill>
                <a:latin typeface="+mj-lt"/>
              </a:rPr>
              <a:t>Alignment with the program objectives. </a:t>
            </a:r>
          </a:p>
          <a:p>
            <a:pPr marL="1257300" lvl="2" indent="-342900">
              <a:buFontTx/>
              <a:buChar char="-"/>
            </a:pPr>
            <a:endParaRPr lang="en-AU" sz="2200" dirty="0" smtClean="0">
              <a:solidFill>
                <a:schemeClr val="bg1"/>
              </a:solidFill>
              <a:latin typeface="+mj-lt"/>
            </a:endParaRPr>
          </a:p>
          <a:p>
            <a:pPr marL="914400" lvl="1" indent="-457200">
              <a:buAutoNum type="arabicPeriod"/>
            </a:pPr>
            <a:r>
              <a:rPr lang="en-AU" sz="2200" dirty="0" smtClean="0">
                <a:solidFill>
                  <a:schemeClr val="bg1"/>
                </a:solidFill>
                <a:latin typeface="+mj-lt"/>
              </a:rPr>
              <a:t>Your capacity, capability and resources to deliver the project.</a:t>
            </a:r>
          </a:p>
          <a:p>
            <a:pPr marL="914400" lvl="1" indent="-457200">
              <a:buAutoNum type="arabicPeriod"/>
            </a:pPr>
            <a:endParaRPr lang="en-AU" sz="2200" dirty="0" smtClean="0">
              <a:solidFill>
                <a:schemeClr val="bg1"/>
              </a:solidFill>
              <a:latin typeface="+mj-lt"/>
            </a:endParaRPr>
          </a:p>
          <a:p>
            <a:pPr marL="914400" lvl="1" indent="-457200">
              <a:buAutoNum type="arabicPeriod"/>
            </a:pPr>
            <a:r>
              <a:rPr lang="en-AU" sz="2200" dirty="0" smtClean="0">
                <a:solidFill>
                  <a:schemeClr val="bg1"/>
                </a:solidFill>
                <a:latin typeface="+mj-lt"/>
              </a:rPr>
              <a:t>The impact of the grant funding on your project.  </a:t>
            </a:r>
            <a:endParaRPr lang="en-AU" sz="2200" dirty="0">
              <a:solidFill>
                <a:schemeClr val="bg1"/>
              </a:solidFill>
              <a:latin typeface="+mj-lt"/>
            </a:endParaRPr>
          </a:p>
          <a:p>
            <a:pPr marL="914400" lvl="1" indent="-457200">
              <a:buAutoNum type="arabicPeriod"/>
            </a:pPr>
            <a:endParaRPr lang="en-AU" sz="2200" dirty="0" smtClean="0">
              <a:solidFill>
                <a:schemeClr val="bg1"/>
              </a:solidFill>
              <a:latin typeface="+mj-lt"/>
            </a:endParaRPr>
          </a:p>
          <a:p>
            <a:pPr lvl="1"/>
            <a:r>
              <a:rPr lang="en-AU" sz="2200" b="1" dirty="0" smtClean="0">
                <a:solidFill>
                  <a:schemeClr val="bg1"/>
                </a:solidFill>
                <a:latin typeface="+mj-lt"/>
              </a:rPr>
              <a:t>Further detail should be added in your project plan </a:t>
            </a:r>
            <a:endParaRPr lang="en-AU" sz="22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2468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184468"/>
            <a:ext cx="7886700" cy="1325563"/>
          </a:xfrm>
        </p:spPr>
        <p:txBody>
          <a:bodyPr/>
          <a:lstStyle/>
          <a:p>
            <a:r>
              <a:rPr lang="en-AU" b="1" dirty="0" smtClean="0"/>
              <a:t>Your Project Plan should</a:t>
            </a:r>
            <a:r>
              <a:rPr lang="en-AU" dirty="0" smtClean="0"/>
              <a:t>:</a:t>
            </a:r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Boosting Australia's Diesel Storage Program 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6C2-AD0A-47B1-87B8-8823CEABB737}" type="slidenum">
              <a:rPr lang="en-AU" smtClean="0"/>
              <a:t>8</a:t>
            </a:fld>
            <a:endParaRPr lang="en-AU"/>
          </a:p>
        </p:txBody>
      </p:sp>
      <p:sp>
        <p:nvSpPr>
          <p:cNvPr id="8" name="TextBox 7"/>
          <p:cNvSpPr txBox="1"/>
          <p:nvPr/>
        </p:nvSpPr>
        <p:spPr>
          <a:xfrm>
            <a:off x="790832" y="1852785"/>
            <a:ext cx="7249297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200" dirty="0" smtClean="0">
                <a:solidFill>
                  <a:schemeClr val="bg1"/>
                </a:solidFill>
                <a:latin typeface="+mj-lt"/>
              </a:rPr>
              <a:t>Outline your strategy to manage the project, identifying timeframes, budget, and risk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600" dirty="0" smtClean="0">
              <a:solidFill>
                <a:schemeClr val="bg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200" dirty="0" smtClean="0">
                <a:solidFill>
                  <a:schemeClr val="bg1"/>
                </a:solidFill>
                <a:latin typeface="+mj-lt"/>
              </a:rPr>
              <a:t>Address work, health and safety, financial, land access, technical and environmental risk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600" dirty="0" smtClean="0">
              <a:solidFill>
                <a:schemeClr val="bg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200" dirty="0" smtClean="0">
                <a:solidFill>
                  <a:schemeClr val="bg1"/>
                </a:solidFill>
                <a:latin typeface="+mj-lt"/>
              </a:rPr>
              <a:t>Detail how you project will comply with laws and regulation at the federal, state/territory and local level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600" dirty="0" smtClean="0">
              <a:solidFill>
                <a:schemeClr val="bg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200" dirty="0" smtClean="0">
                <a:solidFill>
                  <a:schemeClr val="bg1"/>
                </a:solidFill>
                <a:latin typeface="+mj-lt"/>
              </a:rPr>
              <a:t>Demonstrate how you will comply with relevant Australian Standards for storage and handling of combustible liquids </a:t>
            </a:r>
            <a:endParaRPr lang="en-AU" sz="22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2208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154806"/>
            <a:ext cx="7886700" cy="1325563"/>
          </a:xfrm>
        </p:spPr>
        <p:txBody>
          <a:bodyPr/>
          <a:lstStyle/>
          <a:p>
            <a:r>
              <a:rPr lang="en-AU" dirty="0" smtClean="0"/>
              <a:t>Application Process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4850" y="1344700"/>
            <a:ext cx="386715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U" b="1" dirty="0" smtClean="0"/>
              <a:t>Eligible</a:t>
            </a:r>
            <a:r>
              <a:rPr lang="en-AU" dirty="0" smtClean="0"/>
              <a:t> Expenditure                        Vs</a:t>
            </a:r>
          </a:p>
          <a:p>
            <a:r>
              <a:rPr lang="en-AU" sz="1900" dirty="0" smtClean="0"/>
              <a:t>Incurred by you within the project period </a:t>
            </a:r>
          </a:p>
          <a:p>
            <a:r>
              <a:rPr lang="en-AU" sz="1900" dirty="0" smtClean="0"/>
              <a:t>Be a direct cost of the project </a:t>
            </a:r>
          </a:p>
          <a:p>
            <a:r>
              <a:rPr lang="en-AU" sz="1900" dirty="0" smtClean="0"/>
              <a:t>Be incurred by you to undertake required project audit activities </a:t>
            </a:r>
          </a:p>
          <a:p>
            <a:r>
              <a:rPr lang="en-AU" sz="1900" dirty="0" smtClean="0"/>
              <a:t>Meet the eligible expenditure guidelines</a:t>
            </a:r>
          </a:p>
          <a:p>
            <a:r>
              <a:rPr lang="en-AU" sz="1900" dirty="0" smtClean="0"/>
              <a:t>Plant and equipment </a:t>
            </a:r>
          </a:p>
          <a:p>
            <a:r>
              <a:rPr lang="en-AU" sz="1900" dirty="0" smtClean="0"/>
              <a:t>Labour including on costs and administrative overheads </a:t>
            </a:r>
          </a:p>
          <a:p>
            <a:r>
              <a:rPr lang="en-AU" sz="1900" dirty="0" smtClean="0"/>
              <a:t>See Appendix A</a:t>
            </a:r>
            <a:endParaRPr lang="en-AU" sz="19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4051" y="1278797"/>
            <a:ext cx="386715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U" b="1" dirty="0" smtClean="0"/>
              <a:t>Non Eligible </a:t>
            </a:r>
            <a:r>
              <a:rPr lang="en-AU" dirty="0" smtClean="0"/>
              <a:t>expenditure </a:t>
            </a:r>
          </a:p>
          <a:p>
            <a:r>
              <a:rPr lang="en-AU" sz="1900" dirty="0" smtClean="0"/>
              <a:t>Costs of fuel stock and related transport </a:t>
            </a:r>
          </a:p>
          <a:p>
            <a:r>
              <a:rPr lang="en-AU" sz="1900" dirty="0" smtClean="0"/>
              <a:t>Feasibility studies </a:t>
            </a:r>
          </a:p>
          <a:p>
            <a:r>
              <a:rPr lang="en-AU" sz="1900" dirty="0" smtClean="0"/>
              <a:t>Ongoing operational costs</a:t>
            </a:r>
          </a:p>
          <a:p>
            <a:r>
              <a:rPr lang="en-AU" sz="1900" dirty="0" smtClean="0"/>
              <a:t>Research activities not directly supporting eligible activities </a:t>
            </a:r>
          </a:p>
          <a:p>
            <a:r>
              <a:rPr lang="en-AU" sz="1900" dirty="0" smtClean="0"/>
              <a:t>Activities, equipment or supplies that are already being supported through other sources </a:t>
            </a:r>
          </a:p>
          <a:p>
            <a:r>
              <a:rPr lang="en-AU" sz="1900" dirty="0" smtClean="0"/>
              <a:t>Any in-kind contributions </a:t>
            </a:r>
          </a:p>
          <a:p>
            <a:r>
              <a:rPr lang="en-AU" sz="1900" dirty="0" smtClean="0"/>
              <a:t>Financing costs including interest </a:t>
            </a:r>
          </a:p>
          <a:p>
            <a:r>
              <a:rPr lang="en-AU" sz="1900" dirty="0" smtClean="0"/>
              <a:t>See Appendix B</a:t>
            </a:r>
          </a:p>
          <a:p>
            <a:pPr marL="0" indent="0">
              <a:buNone/>
            </a:pPr>
            <a:endParaRPr lang="en-AU" sz="1900" dirty="0" smtClean="0"/>
          </a:p>
          <a:p>
            <a:pPr marL="0" indent="0">
              <a:buNone/>
            </a:pPr>
            <a:r>
              <a:rPr lang="en-AU" sz="1900" dirty="0" smtClean="0"/>
              <a:t> </a:t>
            </a:r>
            <a:endParaRPr lang="en-AU" sz="19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Boosting Australia’s Diesel Storage Program 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6C2-AD0A-47B1-87B8-8823CEABB737}" type="slidenum">
              <a:rPr lang="en-AU" smtClean="0"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1323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DIIS">
      <a:dk1>
        <a:srgbClr val="000000"/>
      </a:dk1>
      <a:lt1>
        <a:srgbClr val="FFFFFF"/>
      </a:lt1>
      <a:dk2>
        <a:srgbClr val="005677"/>
      </a:dk2>
      <a:lt2>
        <a:srgbClr val="58595B"/>
      </a:lt2>
      <a:accent1>
        <a:srgbClr val="939598"/>
      </a:accent1>
      <a:accent2>
        <a:srgbClr val="00283E"/>
      </a:accent2>
      <a:accent3>
        <a:srgbClr val="1B9590"/>
      </a:accent3>
      <a:accent4>
        <a:srgbClr val="61C6C6"/>
      </a:accent4>
      <a:accent5>
        <a:srgbClr val="9CD9E0"/>
      </a:accent5>
      <a:accent6>
        <a:srgbClr val="C973AF"/>
      </a:accent6>
      <a:hlink>
        <a:srgbClr val="0000FF"/>
      </a:hlink>
      <a:folHlink>
        <a:srgbClr val="551A8B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SER-Powerpoint-presentation" id="{F4958A0A-9C97-4897-A05A-8AEB532587F6}" vid="{F94C0486-7F97-49C3-9444-125C7B4A1BDD}"/>
    </a:ext>
  </a:extLst>
</a:theme>
</file>

<file path=ppt/theme/theme2.xml><?xml version="1.0" encoding="utf-8"?>
<a:theme xmlns:a="http://schemas.openxmlformats.org/drawingml/2006/main" name="Custom Design">
  <a:themeElements>
    <a:clrScheme name="DIIS">
      <a:dk1>
        <a:srgbClr val="000000"/>
      </a:dk1>
      <a:lt1>
        <a:srgbClr val="FFFFFF"/>
      </a:lt1>
      <a:dk2>
        <a:srgbClr val="005677"/>
      </a:dk2>
      <a:lt2>
        <a:srgbClr val="58595B"/>
      </a:lt2>
      <a:accent1>
        <a:srgbClr val="939598"/>
      </a:accent1>
      <a:accent2>
        <a:srgbClr val="00283E"/>
      </a:accent2>
      <a:accent3>
        <a:srgbClr val="1B9590"/>
      </a:accent3>
      <a:accent4>
        <a:srgbClr val="61C6C6"/>
      </a:accent4>
      <a:accent5>
        <a:srgbClr val="9CD9E0"/>
      </a:accent5>
      <a:accent6>
        <a:srgbClr val="C973AF"/>
      </a:accent6>
      <a:hlink>
        <a:srgbClr val="0000FF"/>
      </a:hlink>
      <a:folHlink>
        <a:srgbClr val="551A8B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SER-Powerpoint-presentation" id="{F4958A0A-9C97-4897-A05A-8AEB532587F6}" vid="{43F68E67-8FA8-44A8-B6DD-A4CA43A1A5A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99e4c9942c6404eb103464a00e6097b xmlns="81b0b899-d3b4-423a-ad23-a4937152e5a8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2021</TermName>
          <TermId xmlns="http://schemas.microsoft.com/office/infopath/2007/PartnerControls">712d5b50-1b62-44de-9d3e-74234783b265</TermId>
        </TermInfo>
      </Terms>
    </n99e4c9942c6404eb103464a00e6097b>
    <adb9bed2e36e4a93af574aeb444da63e xmlns="81b0b899-d3b4-423a-ad23-a4937152e5a8">
      <Terms xmlns="http://schemas.microsoft.com/office/infopath/2007/PartnerControls"/>
    </adb9bed2e36e4a93af574aeb444da63e>
    <TaxCatchAll xmlns="81b0b899-d3b4-423a-ad23-a4937152e5a8">
      <Value>491</Value>
      <Value>30</Value>
      <Value>107</Value>
      <Value>1</Value>
    </TaxCatchAll>
    <aa25a1a23adf4c92a153145de6afe324 xmlns="81b0b899-d3b4-423a-ad23-a4937152e5a8">
      <Terms xmlns="http://schemas.microsoft.com/office/infopath/2007/PartnerControls">
        <TermInfo xmlns="http://schemas.microsoft.com/office/infopath/2007/PartnerControls">
          <TermName xmlns="http://schemas.microsoft.com/office/infopath/2007/PartnerControls">OFFICIAL</TermName>
          <TermId xmlns="http://schemas.microsoft.com/office/infopath/2007/PartnerControls">6106d03b-a1a0-4e30-9d91-d5e9fb4314f9</TermId>
        </TermInfo>
      </Terms>
    </aa25a1a23adf4c92a153145de6afe324>
    <pe2555c81638466f9eb614edb9ecde52 xmlns="81b0b899-d3b4-423a-ad23-a4937152e5a8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Presentation</TermName>
          <TermId xmlns="http://schemas.microsoft.com/office/infopath/2007/PartnerControls">ab805e68-7a57-486a-be81-1c5c2b6ed4f5</TermId>
        </TermInfo>
      </Terms>
    </pe2555c81638466f9eb614edb9ecde52>
    <g7bcb40ba23249a78edca7d43a67c1c9 xmlns="81b0b899-d3b4-423a-ad23-a4937152e5a8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Stakeholder Engagement</TermName>
          <TermId xmlns="http://schemas.microsoft.com/office/infopath/2007/PartnerControls">e5a94374-c5c6-45f9-9ba5-263eb5e10d1f</TermId>
        </TermInfo>
      </Terms>
    </g7bcb40ba23249a78edca7d43a67c1c9>
    <Comment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15301853E48443827B0412B5CC90D7" ma:contentTypeVersion="13" ma:contentTypeDescription="Create a new document." ma:contentTypeScope="" ma:versionID="2316cd0786122ef404887153be9a9ac2">
  <xsd:schema xmlns:xsd="http://www.w3.org/2001/XMLSchema" xmlns:xs="http://www.w3.org/2001/XMLSchema" xmlns:p="http://schemas.microsoft.com/office/2006/metadata/properties" xmlns:ns1="http://schemas.microsoft.com/sharepoint/v3" xmlns:ns2="81b0b899-d3b4-423a-ad23-a4937152e5a8" xmlns:ns3="d92934b5-032c-4da3-958e-788fdb9771c1" targetNamespace="http://schemas.microsoft.com/office/2006/metadata/properties" ma:root="true" ma:fieldsID="d63c1a782a532c25caeb26549855e8ea" ns1:_="" ns2:_="" ns3:_="">
    <xsd:import namespace="http://schemas.microsoft.com/sharepoint/v3"/>
    <xsd:import namespace="81b0b899-d3b4-423a-ad23-a4937152e5a8"/>
    <xsd:import namespace="d92934b5-032c-4da3-958e-788fdb9771c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a25a1a23adf4c92a153145de6afe324" minOccurs="0"/>
                <xsd:element ref="ns2:TaxCatchAll" minOccurs="0"/>
                <xsd:element ref="ns2:pe2555c81638466f9eb614edb9ecde52" minOccurs="0"/>
                <xsd:element ref="ns2:g7bcb40ba23249a78edca7d43a67c1c9" minOccurs="0"/>
                <xsd:element ref="ns2:adb9bed2e36e4a93af574aeb444da63e" minOccurs="0"/>
                <xsd:element ref="ns2:n99e4c9942c6404eb103464a00e6097b" minOccurs="0"/>
                <xsd:element ref="ns1:Comments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omments" ma:index="22" nillable="true" ma:displayName="Comments" ma:internalName="Comment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b0b899-d3b4-423a-ad23-a4937152e5a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a25a1a23adf4c92a153145de6afe324" ma:index="12" ma:taxonomy="true" ma:internalName="aa25a1a23adf4c92a153145de6afe324" ma:taxonomyFieldName="DocHub_SecurityClassification" ma:displayName="Security Classification" ma:fieldId="{aa25a1a2-3adf-4c92-a153-145de6afe324}" ma:sspId="fb0313f7-9433-48c0-866e-9e0bbee59a50" ma:termSetId="f68a6a0b-bd85-4d9d-9c73-c45af096016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description="" ma:hidden="true" ma:list="{02e8ca0a-ece4-4eeb-9587-75e521e14479}" ma:internalName="TaxCatchAll" ma:showField="CatchAllData" ma:web="d92934b5-032c-4da3-958e-788fdb9771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e2555c81638466f9eb614edb9ecde52" ma:index="15" ma:taxonomy="true" ma:internalName="pe2555c81638466f9eb614edb9ecde52" ma:taxonomyFieldName="DocHub_DocumentType" ma:displayName="Document Type" ma:indexed="true" ma:fieldId="{9e2555c8-1638-466f-9eb6-14edb9ecde52}" ma:sspId="fb0313f7-9433-48c0-866e-9e0bbee59a50" ma:termSetId="0e4c18c5-28eb-4f9e-8056-b3cddd4b5d9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7bcb40ba23249a78edca7d43a67c1c9" ma:index="17" nillable="true" ma:taxonomy="true" ma:internalName="g7bcb40ba23249a78edca7d43a67c1c9" ma:taxonomyFieldName="DocHub_WorkActivity" ma:displayName="Work Activity" ma:indexed="true" ma:fieldId="{07bcb40b-a232-49a7-8edc-a7d43a67c1c9}" ma:sspId="fb0313f7-9433-48c0-866e-9e0bbee59a50" ma:termSetId="6713ebbd-194a-499f-ab84-a4d70e145fb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db9bed2e36e4a93af574aeb444da63e" ma:index="19" nillable="true" ma:taxonomy="true" ma:internalName="adb9bed2e36e4a93af574aeb444da63e" ma:taxonomyFieldName="DocHub_Keywords" ma:displayName="Division Keywords" ma:fieldId="{adb9bed2-e36e-4a93-af57-4aeb444da63e}" ma:taxonomyMulti="true" ma:sspId="fb0313f7-9433-48c0-866e-9e0bbee59a50" ma:termSetId="67a04eba-df4a-46cb-bbde-98e4bc5c05ed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n99e4c9942c6404eb103464a00e6097b" ma:index="21" nillable="true" ma:taxonomy="true" ma:internalName="n99e4c9942c6404eb103464a00e6097b" ma:taxonomyFieldName="DocHub_Year" ma:displayName="Year" ma:indexed="true" ma:fieldId="{799e4c99-42c6-404e-b103-464a00e6097b}" ma:sspId="fb0313f7-9433-48c0-866e-9e0bbee59a50" ma:termSetId="07e1743d-d980-4fe7-a67d-b87ecf7f18f6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2934b5-032c-4da3-958e-788fdb9771c1" elementFormDefault="qualified">
    <xsd:import namespace="http://schemas.microsoft.com/office/2006/documentManagement/types"/>
    <xsd:import namespace="http://schemas.microsoft.com/office/infopath/2007/PartnerControls"/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312066-4829-4632-A119-FE0928A847C4}">
  <ds:schemaRefs>
    <ds:schemaRef ds:uri="d92934b5-032c-4da3-958e-788fdb9771c1"/>
    <ds:schemaRef ds:uri="http://schemas.microsoft.com/office/2006/documentManagement/types"/>
    <ds:schemaRef ds:uri="http://purl.org/dc/terms/"/>
    <ds:schemaRef ds:uri="http://purl.org/dc/dcmitype/"/>
    <ds:schemaRef ds:uri="81b0b899-d3b4-423a-ad23-a4937152e5a8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8ADA11A-D7B4-4547-B2EA-5B36166282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67E4DB-A789-4E71-B848-6625BE5F5AED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13932F95-7F01-481C-98E9-FC4AFC5393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1b0b899-d3b4-423a-ad23-a4937152e5a8"/>
    <ds:schemaRef ds:uri="d92934b5-032c-4da3-958e-788fdb9771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DISER-Powerpoint-presentation-4x3</Template>
  <TotalTime>0</TotalTime>
  <Words>850</Words>
  <Application>Microsoft Office PowerPoint</Application>
  <PresentationFormat>On-screen Show (4:3)</PresentationFormat>
  <Paragraphs>174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ＭＳ Ｐゴシック</vt:lpstr>
      <vt:lpstr>Arial</vt:lpstr>
      <vt:lpstr>Calibri</vt:lpstr>
      <vt:lpstr>Times New Roman</vt:lpstr>
      <vt:lpstr>Office Theme</vt:lpstr>
      <vt:lpstr>Custom Design</vt:lpstr>
      <vt:lpstr>Boosting Australia’s Diesel Storage Program  Webinar Event </vt:lpstr>
      <vt:lpstr>Australia’s Fuel Security Package</vt:lpstr>
      <vt:lpstr>Program Overview</vt:lpstr>
      <vt:lpstr>PowerPoint Presentation</vt:lpstr>
      <vt:lpstr>Program Timeline</vt:lpstr>
      <vt:lpstr>Applicant Eligibility </vt:lpstr>
      <vt:lpstr>Assessment Criteria</vt:lpstr>
      <vt:lpstr>Your Project Plan should:</vt:lpstr>
      <vt:lpstr>Application Process </vt:lpstr>
      <vt:lpstr>Overview of the Application Assessment Phase</vt:lpstr>
      <vt:lpstr>Reporting Requirements </vt:lpstr>
      <vt:lpstr>Tips for presenting a strong application against the Criteria</vt:lpstr>
      <vt:lpstr>Open Q&amp;A Session</vt:lpstr>
      <vt:lpstr>PowerPoint Presentation</vt:lpstr>
      <vt:lpstr>Thank you 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2021-02-03T05:16:10Z</dcterms:created>
  <dcterms:modified xsi:type="dcterms:W3CDTF">2021-02-09T23:11:27Z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0x0101009715301853E48443827B0412B5CC90D7</vt:lpwstr>
  </property>
  <property fmtid="{D5CDD505-2E9C-101B-9397-08002B2CF9AE}" pid="3" name="DocHub_Year">
    <vt:lpwstr>491;#2021|712d5b50-1b62-44de-9d3e-74234783b265</vt:lpwstr>
  </property>
  <property fmtid="{D5CDD505-2E9C-101B-9397-08002B2CF9AE}" pid="4" name="DocHub_DocumentType">
    <vt:lpwstr>107;#Presentation|ab805e68-7a57-486a-be81-1c5c2b6ed4f5</vt:lpwstr>
  </property>
  <property fmtid="{D5CDD505-2E9C-101B-9397-08002B2CF9AE}" pid="5" name="DocHub_SecurityClassification">
    <vt:lpwstr>1;#OFFICIAL|6106d03b-a1a0-4e30-9d91-d5e9fb4314f9</vt:lpwstr>
  </property>
  <property fmtid="{D5CDD505-2E9C-101B-9397-08002B2CF9AE}" pid="6" name="DocHub_Keywords">
    <vt:lpwstr/>
  </property>
  <property fmtid="{D5CDD505-2E9C-101B-9397-08002B2CF9AE}" pid="7" name="DocHub_WorkActivity">
    <vt:lpwstr>30;#Stakeholder Engagement|e5a94374-c5c6-45f9-9ba5-263eb5e10d1f</vt:lpwstr>
  </property>
</Properties>
</file>